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58FEEC-7C22-4E82-843A-47E6436E833C}">
  <a:tblStyle styleId="{8D58FEEC-7C22-4E82-843A-47E6436E83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b52285a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b52285a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b52285a8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b52285a8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380edd5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5380edd5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b52285a8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b52285a8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b52285a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b52285a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b52285a8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b52285a8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b52285a8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4b52285a8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398467c1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398467c1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380edd5e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380edd5e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1eb6ab7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1eb6ab7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1eb6ab7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1eb6ab7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b52285a8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b52285a8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1eb6ab74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1eb6ab74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1eb6ab747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1eb6ab747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3585C"/>
                </a:solidFill>
                <a:highlight>
                  <a:srgbClr val="FFFFFF"/>
                </a:highlight>
              </a:rPr>
              <a:t>容器技術可以讓你快速地建立、測試和部署應用程式。</a:t>
            </a:r>
            <a:endParaRPr sz="1050">
              <a:solidFill>
                <a:srgbClr val="53585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3585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3585C"/>
                </a:solidFill>
                <a:highlight>
                  <a:srgbClr val="FFFFFF"/>
                </a:highlight>
              </a:rPr>
              <a:t>容器可以想像成是箱子(Box)，每個容器就是一個箱子，箱子內裝的是一台虛擬電腦，虛擬電腦上會有一個應用程式在運行，而且虛擬電腦擁有自己的本機名稱(Hostname)、IP地址(IP address)和儲存空間(Disk)</a:t>
            </a:r>
            <a:endParaRPr sz="1050">
              <a:solidFill>
                <a:srgbClr val="53585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b52285a8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b52285a8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1bf9ff74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1bf9ff7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53585C"/>
                </a:solidFill>
                <a:highlight>
                  <a:srgbClr val="FFFFFF"/>
                </a:highlight>
              </a:rPr>
              <a:t>Docker比虛擬機更好的地方是，不需要額外安裝作業系統，所有容器共用電腦上的作業系統，這讓它非常輕量化，而且容器可以實現快速啟動，不會像虛擬機一樣肥大。所以用同樣的硬體資源，你可以跑的容器數量大概是虛擬機的五到十倍，另外一個優點就是效率，Docker執行的速度是虛擬機的二到三倍。還能達到快速交付程式碼、標準化應用程式操作、無縫移動程式碼，以及透過提高資源使用率節省成本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b52285a8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b52285a8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7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3.gif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1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bm.com/cloud/learn/containerization" TargetMode="External"/><Relationship Id="rId10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316425" y="1951251"/>
            <a:ext cx="4511149" cy="783799"/>
            <a:chOff x="2429625" y="2012689"/>
            <a:chExt cx="4511149" cy="783799"/>
          </a:xfrm>
        </p:grpSpPr>
        <p:sp>
          <p:nvSpPr>
            <p:cNvPr id="55" name="Google Shape;55;p13"/>
            <p:cNvSpPr/>
            <p:nvPr/>
          </p:nvSpPr>
          <p:spPr>
            <a:xfrm flipH="1" rot="10800000">
              <a:off x="2690050" y="2542388"/>
              <a:ext cx="3990300" cy="254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" name="Google Shape;56;p13"/>
            <p:cNvGrpSpPr/>
            <p:nvPr/>
          </p:nvGrpSpPr>
          <p:grpSpPr>
            <a:xfrm>
              <a:off x="2429625" y="2012689"/>
              <a:ext cx="4511149" cy="608725"/>
              <a:chOff x="2316425" y="1644726"/>
              <a:chExt cx="4511149" cy="608725"/>
            </a:xfrm>
          </p:grpSpPr>
          <p:grpSp>
            <p:nvGrpSpPr>
              <p:cNvPr id="57" name="Google Shape;57;p13"/>
              <p:cNvGrpSpPr/>
              <p:nvPr/>
            </p:nvGrpSpPr>
            <p:grpSpPr>
              <a:xfrm>
                <a:off x="2316425" y="1644726"/>
                <a:ext cx="4511149" cy="608725"/>
                <a:chOff x="2316425" y="1644726"/>
                <a:chExt cx="4511149" cy="608725"/>
              </a:xfrm>
            </p:grpSpPr>
            <p:pic>
              <p:nvPicPr>
                <p:cNvPr id="58" name="Google Shape;58;p1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316425" y="1644726"/>
                  <a:ext cx="4511149" cy="608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" name="Google Shape;59;p13"/>
                <p:cNvSpPr/>
                <p:nvPr/>
              </p:nvSpPr>
              <p:spPr>
                <a:xfrm>
                  <a:off x="6254275" y="1683738"/>
                  <a:ext cx="530700" cy="530700"/>
                </a:xfrm>
                <a:prstGeom prst="flowChartConnector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60" name="Google Shape;60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40910" y="1773815"/>
                <a:ext cx="357425" cy="35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" name="Google Shape;61;p13"/>
          <p:cNvSpPr txBox="1"/>
          <p:nvPr/>
        </p:nvSpPr>
        <p:spPr>
          <a:xfrm>
            <a:off x="3001350" y="2053438"/>
            <a:ext cx="314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容器虛擬化</a:t>
            </a:r>
            <a:r>
              <a:rPr b="1" lang="zh-TW" sz="1800">
                <a:solidFill>
                  <a:srgbClr val="3C4043"/>
                </a:solidFill>
                <a:highlight>
                  <a:srgbClr val="FFFFFF"/>
                </a:highlight>
              </a:rPr>
              <a:t>踩雷心得</a:t>
            </a:r>
            <a:endParaRPr b="1" sz="1800"/>
          </a:p>
        </p:txBody>
      </p:sp>
      <p:sp>
        <p:nvSpPr>
          <p:cNvPr id="62" name="Google Shape;62;p13"/>
          <p:cNvSpPr txBox="1"/>
          <p:nvPr/>
        </p:nvSpPr>
        <p:spPr>
          <a:xfrm>
            <a:off x="3900600" y="2472700"/>
            <a:ext cx="13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Mon 5 Sept 2022</a:t>
            </a:r>
            <a:endParaRPr b="1" sz="1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252" name="Google Shape;25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3" name="Google Shape;253;p22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254" name="Google Shape;254;p22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255" name="Google Shape;255;p22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56" name="Google Shape;256;p22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257" name="Google Shape;257;p22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22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259" name="Google Shape;259;p2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60" name="Google Shape;260;p22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61" name="Google Shape;261;p22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262" name="Google Shape;262;p22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263" name="Google Shape;263;p22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264" name="Google Shape;264;p22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265" name="Google Shape;265;p22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66" name="Google Shape;266;p22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267" name="Google Shape;267;p2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68" name="Google Shape;268;p22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入門</a:t>
            </a:r>
            <a:endParaRPr b="1" sz="1600"/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7700" y="1600550"/>
            <a:ext cx="1931050" cy="15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3275" y="1516624"/>
            <a:ext cx="1498925" cy="15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66049" y="1785887"/>
            <a:ext cx="2011899" cy="1131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22"/>
          <p:cNvSpPr/>
          <p:nvPr/>
        </p:nvSpPr>
        <p:spPr>
          <a:xfrm>
            <a:off x="2799175" y="2200850"/>
            <a:ext cx="462000" cy="3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952800" y="2200838"/>
            <a:ext cx="462000" cy="30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1406600" y="3338025"/>
            <a:ext cx="10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File</a:t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3951100" y="3338025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Image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6750600" y="3338025"/>
            <a:ext cx="23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Docker Container</a:t>
            </a:r>
            <a:endParaRPr/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3638" y="897225"/>
            <a:ext cx="7222625" cy="36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283" name="Google Shape;283;p23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284" name="Google Shape;284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23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6" name="Google Shape;28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3"/>
          <p:cNvSpPr txBox="1"/>
          <p:nvPr/>
        </p:nvSpPr>
        <p:spPr>
          <a:xfrm>
            <a:off x="2718600" y="2024763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File (簡略介紹)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4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293" name="Google Shape;29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" name="Google Shape;294;p24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295" name="Google Shape;295;p24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296" name="Google Shape;296;p24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97" name="Google Shape;297;p24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298" name="Google Shape;298;p24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24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00" name="Google Shape;300;p24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1" name="Google Shape;301;p24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02" name="Google Shape;302;p24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03" name="Google Shape;303;p24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304" name="Google Shape;304;p24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305" name="Google Shape;305;p24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306" name="Google Shape;306;p24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07" name="Google Shape;307;p24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308" name="Google Shape;308;p24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09" name="Google Shape;309;p24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File 介紹</a:t>
            </a:r>
            <a:endParaRPr b="1" sz="1600"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518700" y="785475"/>
            <a:ext cx="8076900" cy="3905100"/>
            <a:chOff x="518700" y="785475"/>
            <a:chExt cx="8076900" cy="3905100"/>
          </a:xfrm>
        </p:grpSpPr>
        <p:sp>
          <p:nvSpPr>
            <p:cNvPr id="311" name="Google Shape;311;p24"/>
            <p:cNvSpPr/>
            <p:nvPr/>
          </p:nvSpPr>
          <p:spPr>
            <a:xfrm>
              <a:off x="518700" y="785475"/>
              <a:ext cx="8076900" cy="3905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2" name="Google Shape;312;p24"/>
            <p:cNvPicPr preferRelativeResize="0"/>
            <p:nvPr/>
          </p:nvPicPr>
          <p:blipFill rotWithShape="1">
            <a:blip r:embed="rId9">
              <a:alphaModFix/>
            </a:blip>
            <a:srcRect b="0" l="0" r="20095" t="0"/>
            <a:stretch/>
          </p:blipFill>
          <p:spPr>
            <a:xfrm>
              <a:off x="837375" y="1146900"/>
              <a:ext cx="7306200" cy="333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24"/>
          <p:cNvGrpSpPr/>
          <p:nvPr/>
        </p:nvGrpSpPr>
        <p:grpSpPr>
          <a:xfrm>
            <a:off x="707500" y="954600"/>
            <a:ext cx="3279000" cy="431100"/>
            <a:chOff x="707500" y="962000"/>
            <a:chExt cx="3279000" cy="431100"/>
          </a:xfrm>
        </p:grpSpPr>
        <p:sp>
          <p:nvSpPr>
            <p:cNvPr id="314" name="Google Shape;314;p24"/>
            <p:cNvSpPr/>
            <p:nvPr/>
          </p:nvSpPr>
          <p:spPr>
            <a:xfrm>
              <a:off x="707500" y="962000"/>
              <a:ext cx="3279000" cy="4311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/>
            </a:p>
          </p:txBody>
        </p:sp>
        <p:sp>
          <p:nvSpPr>
            <p:cNvPr id="315" name="Google Shape;315;p24"/>
            <p:cNvSpPr txBox="1"/>
            <p:nvPr/>
          </p:nvSpPr>
          <p:spPr>
            <a:xfrm>
              <a:off x="2630600" y="977450"/>
              <a:ext cx="112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accent3"/>
                  </a:solidFill>
                </a:rPr>
                <a:t>基底映像檔</a:t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316" name="Google Shape;316;p24"/>
          <p:cNvGrpSpPr/>
          <p:nvPr/>
        </p:nvGrpSpPr>
        <p:grpSpPr>
          <a:xfrm>
            <a:off x="707500" y="1437585"/>
            <a:ext cx="7499100" cy="2430600"/>
            <a:chOff x="707500" y="1437585"/>
            <a:chExt cx="7499100" cy="2430600"/>
          </a:xfrm>
        </p:grpSpPr>
        <p:sp>
          <p:nvSpPr>
            <p:cNvPr id="317" name="Google Shape;317;p24"/>
            <p:cNvSpPr/>
            <p:nvPr/>
          </p:nvSpPr>
          <p:spPr>
            <a:xfrm>
              <a:off x="707500" y="1437585"/>
              <a:ext cx="7499100" cy="24306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 txBox="1"/>
            <p:nvPr/>
          </p:nvSpPr>
          <p:spPr>
            <a:xfrm>
              <a:off x="4638575" y="2537916"/>
              <a:ext cx="31974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accent4"/>
                  </a:solidFill>
                </a:rPr>
                <a:t>在映像檔內執行指令</a:t>
              </a:r>
              <a:br>
                <a:rPr lang="zh-TW">
                  <a:solidFill>
                    <a:schemeClr val="accent4"/>
                  </a:solidFill>
                </a:rPr>
              </a:br>
              <a:r>
                <a:rPr lang="zh-TW">
                  <a:solidFill>
                    <a:schemeClr val="accent4"/>
                  </a:solidFill>
                </a:rPr>
                <a:t>包含安裝環境、展開壓縮、複製檔案</a:t>
              </a:r>
              <a:endParaRPr>
                <a:solidFill>
                  <a:schemeClr val="accent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zh-TW">
                  <a:solidFill>
                    <a:schemeClr val="accent4"/>
                  </a:solidFill>
                </a:rPr>
              </a:br>
              <a:r>
                <a:rPr lang="zh-TW">
                  <a:solidFill>
                    <a:schemeClr val="accent4"/>
                  </a:solidFill>
                </a:rPr>
                <a:t>最後 </a:t>
              </a:r>
              <a:r>
                <a:rPr lang="zh-TW">
                  <a:solidFill>
                    <a:schemeClr val="accent4"/>
                  </a:solidFill>
                </a:rPr>
                <a:t>Bundle install</a:t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319" name="Google Shape;319;p24"/>
          <p:cNvGrpSpPr/>
          <p:nvPr/>
        </p:nvGrpSpPr>
        <p:grpSpPr>
          <a:xfrm>
            <a:off x="711375" y="3920050"/>
            <a:ext cx="7499100" cy="607500"/>
            <a:chOff x="711375" y="3920050"/>
            <a:chExt cx="7499100" cy="607500"/>
          </a:xfrm>
        </p:grpSpPr>
        <p:sp>
          <p:nvSpPr>
            <p:cNvPr id="320" name="Google Shape;320;p24"/>
            <p:cNvSpPr/>
            <p:nvPr/>
          </p:nvSpPr>
          <p:spPr>
            <a:xfrm>
              <a:off x="711375" y="3920050"/>
              <a:ext cx="7499100" cy="607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21" name="Google Shape;321;p24"/>
            <p:cNvSpPr txBox="1"/>
            <p:nvPr/>
          </p:nvSpPr>
          <p:spPr>
            <a:xfrm>
              <a:off x="4687425" y="3949700"/>
              <a:ext cx="343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accent5"/>
                  </a:solidFill>
                </a:rPr>
                <a:t>指定PORT、</a:t>
              </a:r>
              <a:r>
                <a:rPr lang="zh-TW">
                  <a:solidFill>
                    <a:schemeClr val="accent5"/>
                  </a:solidFill>
                </a:rPr>
                <a:t>運行專案</a:t>
              </a:r>
              <a:endParaRPr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5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327" name="Google Shape;327;p25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328" name="Google Shape;328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" name="Google Shape;329;p25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30" name="Google Shape;3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25"/>
          <p:cNvSpPr txBox="1"/>
          <p:nvPr/>
        </p:nvSpPr>
        <p:spPr>
          <a:xfrm>
            <a:off x="2718600" y="2024763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DockerHub (檔案上雲好方便)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6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337" name="Google Shape;33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8" name="Google Shape;338;p26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339" name="Google Shape;339;p26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340" name="Google Shape;340;p26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1" name="Google Shape;341;p26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342" name="Google Shape;342;p26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44" name="Google Shape;344;p2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45" name="Google Shape;345;p26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46" name="Google Shape;346;p26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47" name="Google Shape;347;p26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348" name="Google Shape;348;p26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349" name="Google Shape;349;p26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350" name="Google Shape;350;p26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51" name="Google Shape;351;p26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352" name="Google Shape;352;p26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53" name="Google Shape;353;p26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DockerHub </a:t>
            </a:r>
            <a:endParaRPr b="1" sz="1600"/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1862" y="1795400"/>
            <a:ext cx="3700276" cy="1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0775" y="828376"/>
            <a:ext cx="3761400" cy="3753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6" name="Google Shape;356;p26"/>
          <p:cNvGrpSpPr/>
          <p:nvPr/>
        </p:nvGrpSpPr>
        <p:grpSpPr>
          <a:xfrm>
            <a:off x="934088" y="828375"/>
            <a:ext cx="7275824" cy="3943450"/>
            <a:chOff x="934088" y="828375"/>
            <a:chExt cx="7275824" cy="3943450"/>
          </a:xfrm>
        </p:grpSpPr>
        <p:grpSp>
          <p:nvGrpSpPr>
            <p:cNvPr id="357" name="Google Shape;357;p26"/>
            <p:cNvGrpSpPr/>
            <p:nvPr/>
          </p:nvGrpSpPr>
          <p:grpSpPr>
            <a:xfrm>
              <a:off x="934088" y="828375"/>
              <a:ext cx="7275824" cy="3943450"/>
              <a:chOff x="1110613" y="733600"/>
              <a:chExt cx="7275824" cy="3943450"/>
            </a:xfrm>
          </p:grpSpPr>
          <p:pic>
            <p:nvPicPr>
              <p:cNvPr id="358" name="Google Shape;358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110613" y="733600"/>
                <a:ext cx="7275824" cy="394345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359" name="Google Shape;359;p26"/>
              <p:cNvSpPr/>
              <p:nvPr/>
            </p:nvSpPr>
            <p:spPr>
              <a:xfrm>
                <a:off x="2053500" y="2931425"/>
                <a:ext cx="5431200" cy="863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0" name="Google Shape;360;p26"/>
            <p:cNvSpPr/>
            <p:nvPr/>
          </p:nvSpPr>
          <p:spPr>
            <a:xfrm>
              <a:off x="5944725" y="2291575"/>
              <a:ext cx="275400" cy="6177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934100" y="600397"/>
            <a:ext cx="7275799" cy="4399417"/>
            <a:chOff x="934100" y="600397"/>
            <a:chExt cx="7275799" cy="4399417"/>
          </a:xfrm>
        </p:grpSpPr>
        <p:pic>
          <p:nvPicPr>
            <p:cNvPr id="362" name="Google Shape;36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34100" y="600397"/>
              <a:ext cx="7275799" cy="4399417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63" name="Google Shape;363;p26"/>
            <p:cNvSpPr/>
            <p:nvPr/>
          </p:nvSpPr>
          <p:spPr>
            <a:xfrm>
              <a:off x="1063950" y="2990950"/>
              <a:ext cx="3995400" cy="1852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3876350" y="2232050"/>
              <a:ext cx="238200" cy="6696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7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370" name="Google Shape;370;p27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371" name="Google Shape;371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27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73" name="Google Shape;3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27"/>
          <p:cNvSpPr txBox="1"/>
          <p:nvPr/>
        </p:nvSpPr>
        <p:spPr>
          <a:xfrm>
            <a:off x="2718600" y="2024763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Desktop (桌面應用程式)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8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380" name="Google Shape;38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28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382" name="Google Shape;382;p28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383" name="Google Shape;383;p28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84" name="Google Shape;384;p28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385" name="Google Shape;385;p28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28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87" name="Google Shape;387;p28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8" name="Google Shape;388;p28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9" name="Google Shape;389;p28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390" name="Google Shape;390;p28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391" name="Google Shape;391;p28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392" name="Google Shape;392;p28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393" name="Google Shape;393;p28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94" name="Google Shape;394;p28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395" name="Google Shape;395;p28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96" name="Google Shape;396;p28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Desktop</a:t>
            </a:r>
            <a:endParaRPr b="1" sz="1600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1900" y="724700"/>
            <a:ext cx="7300201" cy="41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8"/>
          <p:cNvSpPr/>
          <p:nvPr/>
        </p:nvSpPr>
        <p:spPr>
          <a:xfrm>
            <a:off x="7655950" y="1927025"/>
            <a:ext cx="312600" cy="4836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8"/>
          <p:cNvSpPr/>
          <p:nvPr/>
        </p:nvSpPr>
        <p:spPr>
          <a:xfrm>
            <a:off x="3935875" y="1674050"/>
            <a:ext cx="558000" cy="2529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2724" y="724700"/>
            <a:ext cx="7369378" cy="41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>
            <a:off x="7655950" y="2200075"/>
            <a:ext cx="260400" cy="431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2462700" y="1927025"/>
            <a:ext cx="312600" cy="570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725" y="724700"/>
            <a:ext cx="7369375" cy="415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2725" y="735275"/>
            <a:ext cx="7369375" cy="41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9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410" name="Google Shape;41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1" name="Google Shape;411;p29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412" name="Google Shape;412;p29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413" name="Google Shape;413;p29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14" name="Google Shape;414;p29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415" name="Google Shape;415;p29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29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417" name="Google Shape;417;p29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8" name="Google Shape;418;p29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9" name="Google Shape;419;p29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420" name="Google Shape;420;p29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421" name="Google Shape;421;p29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422" name="Google Shape;422;p29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423" name="Google Shape;423;p29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4" name="Google Shape;424;p29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425" name="Google Shape;425;p29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26" name="Google Shape;426;p29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新時代</a:t>
            </a:r>
            <a:endParaRPr b="1" sz="1600"/>
          </a:p>
        </p:txBody>
      </p:sp>
      <p:pic>
        <p:nvPicPr>
          <p:cNvPr id="427" name="Google Shape;42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7725" y="1094225"/>
            <a:ext cx="3297900" cy="34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0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433" name="Google Shape;4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" name="Google Shape;434;p30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sp>
            <p:nvSpPr>
              <p:cNvPr id="435" name="Google Shape;435;p30"/>
              <p:cNvSpPr/>
              <p:nvPr/>
            </p:nvSpPr>
            <p:spPr>
              <a:xfrm>
                <a:off x="152400" y="162725"/>
                <a:ext cx="8698500" cy="4161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6" name="Google Shape;436;p30"/>
              <p:cNvGrpSpPr/>
              <p:nvPr/>
            </p:nvGrpSpPr>
            <p:grpSpPr>
              <a:xfrm>
                <a:off x="7625140" y="220015"/>
                <a:ext cx="1142850" cy="301500"/>
                <a:chOff x="5870565" y="2992365"/>
                <a:chExt cx="1142850" cy="301500"/>
              </a:xfrm>
            </p:grpSpPr>
            <p:sp>
              <p:nvSpPr>
                <p:cNvPr id="437" name="Google Shape;437;p30"/>
                <p:cNvSpPr/>
                <p:nvPr/>
              </p:nvSpPr>
              <p:spPr>
                <a:xfrm>
                  <a:off x="6711915" y="2992365"/>
                  <a:ext cx="301500" cy="301500"/>
                </a:xfrm>
                <a:prstGeom prst="flowChartConnector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6291240" y="2992365"/>
                  <a:ext cx="301500" cy="301500"/>
                </a:xfrm>
                <a:prstGeom prst="flowChartConnector">
                  <a:avLst/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9" name="Google Shape;439;p3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361000" y="3062125"/>
                  <a:ext cx="162001" cy="162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0" name="Google Shape;440;p3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781675" y="3062125"/>
                  <a:ext cx="162001" cy="162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1" name="Google Shape;441;p30"/>
                <p:cNvSpPr/>
                <p:nvPr/>
              </p:nvSpPr>
              <p:spPr>
                <a:xfrm>
                  <a:off x="5870565" y="2992365"/>
                  <a:ext cx="301500" cy="301500"/>
                </a:xfrm>
                <a:prstGeom prst="flowChartConnector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42" name="Google Shape;442;p3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5940325" y="3062125"/>
                  <a:ext cx="162001" cy="162001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</p:grpSp>
      </p:grpSp>
      <p:pic>
        <p:nvPicPr>
          <p:cNvPr id="443" name="Google Shape;44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975" y="598625"/>
            <a:ext cx="7777850" cy="43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125" y="1436775"/>
            <a:ext cx="2000448" cy="259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" name="Google Shape;69;p14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70" name="Google Shape;70;p14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71" name="Google Shape;71;p14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2" name="Google Shape;72;p14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73" name="Google Shape;73;p14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14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75" name="Google Shape;75;p14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6" name="Google Shape;76;p14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7" name="Google Shape;77;p14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78" name="Google Shape;78;p14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79" name="Google Shape;79;p14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80" name="Google Shape;80;p14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81" name="Google Shape;81;p14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2" name="Google Shape;82;p14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83" name="Google Shape;83;p14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84" name="Google Shape;84;p14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講者介紹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5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15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92" name="Google Shape;92;p15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4" name="Google Shape;94;p15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95" name="Google Shape;95;p15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" name="Google Shape;96;p15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97" name="Google Shape;97;p15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8" name="Google Shape;98;p15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9" name="Google Shape;99;p15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00" name="Google Shape;100;p15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01" name="Google Shape;101;p15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102" name="Google Shape;102;p15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103" name="Google Shape;103;p15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4" name="Google Shape;104;p15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105" name="Google Shape;105;p15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0000" y="1482900"/>
            <a:ext cx="2695200" cy="269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講者介紹</a:t>
            </a:r>
            <a:endParaRPr b="1" sz="1600"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4056475" y="1605050"/>
            <a:ext cx="4075200" cy="2365875"/>
            <a:chOff x="3751675" y="1605050"/>
            <a:chExt cx="4075200" cy="2365875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3919521" y="1605050"/>
              <a:ext cx="3114985" cy="554100"/>
              <a:chOff x="3514375" y="1263175"/>
              <a:chExt cx="2462438" cy="554100"/>
            </a:xfrm>
          </p:grpSpPr>
          <p:sp>
            <p:nvSpPr>
              <p:cNvPr id="110" name="Google Shape;110;p15"/>
              <p:cNvSpPr txBox="1"/>
              <p:nvPr/>
            </p:nvSpPr>
            <p:spPr>
              <a:xfrm>
                <a:off x="3514375" y="1263175"/>
                <a:ext cx="14169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2400">
                    <a:latin typeface="Georgia"/>
                    <a:ea typeface="Georgia"/>
                    <a:cs typeface="Georgia"/>
                    <a:sym typeface="Georgia"/>
                  </a:rPr>
                  <a:t>Alan Liu</a:t>
                </a:r>
                <a:endParaRPr b="1" sz="24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11" name="Google Shape;111;p15"/>
              <p:cNvSpPr txBox="1"/>
              <p:nvPr/>
            </p:nvSpPr>
            <p:spPr>
              <a:xfrm>
                <a:off x="4727913" y="1332475"/>
                <a:ext cx="1248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latin typeface="Georgia"/>
                    <a:ea typeface="Georgia"/>
                    <a:cs typeface="Georgia"/>
                    <a:sym typeface="Georgia"/>
                  </a:rPr>
                  <a:t>1995 - 09</a:t>
                </a:r>
                <a:endParaRPr sz="15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sp>
          <p:nvSpPr>
            <p:cNvPr id="112" name="Google Shape;112;p15"/>
            <p:cNvSpPr/>
            <p:nvPr/>
          </p:nvSpPr>
          <p:spPr>
            <a:xfrm flipH="1" rot="10800000">
              <a:off x="3999075" y="2129750"/>
              <a:ext cx="2280000" cy="29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3999075" y="2237975"/>
              <a:ext cx="251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latin typeface="Georgia"/>
                  <a:ea typeface="Georgia"/>
                  <a:cs typeface="Georgia"/>
                  <a:sym typeface="Georgia"/>
                </a:rPr>
                <a:t>Ruby on Rails Engineer</a:t>
              </a:r>
              <a:endParaRPr b="1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3751675" y="2924225"/>
              <a:ext cx="4075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zh-TW"/>
                <a:t>曾參與 </a:t>
              </a:r>
              <a:r>
                <a:rPr lang="zh-TW"/>
                <a:t>mSchedule </a:t>
              </a:r>
              <a:r>
                <a:rPr lang="zh-TW"/>
                <a:t>雲端排程系統</a:t>
              </a:r>
              <a:endParaRPr/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zh-TW"/>
                <a:t>曾使用 AWS Auto Scaling 負載平衡</a:t>
              </a:r>
              <a:endParaRPr/>
            </a:p>
            <a:p>
              <a:pPr indent="-3175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zh-TW"/>
                <a:t>曾使用 Docker 實現專案跨平台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120" name="Google Shape;120;p16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121" name="Google Shape;121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" name="Google Shape;122;p16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3" name="Google Shape;12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6"/>
          <p:cNvSpPr txBox="1"/>
          <p:nvPr/>
        </p:nvSpPr>
        <p:spPr>
          <a:xfrm>
            <a:off x="2711175" y="2058288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相遇前困境  (實際經驗)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130" name="Google Shape;13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1" name="Google Shape;131;p17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132" name="Google Shape;132;p17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133" name="Google Shape;133;p17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4" name="Google Shape;134;p17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135" name="Google Shape;135;p17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17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37" name="Google Shape;137;p17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8" name="Google Shape;138;p17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9" name="Google Shape;139;p17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40" name="Google Shape;140;p17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141" name="Google Shape;141;p17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142" name="Google Shape;142;p17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143" name="Google Shape;143;p17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4" name="Google Shape;144;p17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145" name="Google Shape;145;p1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46" name="Google Shape;146;p17"/>
          <p:cNvSpPr txBox="1"/>
          <p:nvPr/>
        </p:nvSpPr>
        <p:spPr>
          <a:xfrm>
            <a:off x="707500" y="162725"/>
            <a:ext cx="207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相遇前困境</a:t>
            </a:r>
            <a:endParaRPr b="1" sz="1600"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833204" y="927263"/>
            <a:ext cx="4581321" cy="1526782"/>
            <a:chOff x="796154" y="432163"/>
            <a:chExt cx="4581321" cy="1526782"/>
          </a:xfrm>
        </p:grpSpPr>
        <p:grpSp>
          <p:nvGrpSpPr>
            <p:cNvPr id="148" name="Google Shape;148;p17"/>
            <p:cNvGrpSpPr/>
            <p:nvPr/>
          </p:nvGrpSpPr>
          <p:grpSpPr>
            <a:xfrm>
              <a:off x="4026150" y="432163"/>
              <a:ext cx="1351325" cy="1516519"/>
              <a:chOff x="3884850" y="593825"/>
              <a:chExt cx="1351325" cy="1516519"/>
            </a:xfrm>
          </p:grpSpPr>
          <p:pic>
            <p:nvPicPr>
              <p:cNvPr id="149" name="Google Shape;149;p1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84850" y="593825"/>
                <a:ext cx="1351325" cy="1351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" name="Google Shape;150;p17"/>
              <p:cNvSpPr txBox="1"/>
              <p:nvPr/>
            </p:nvSpPr>
            <p:spPr>
              <a:xfrm>
                <a:off x="3925854" y="1710144"/>
                <a:ext cx="1269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/>
                  <a:t>Rails </a:t>
                </a:r>
                <a:r>
                  <a:rPr lang="zh-TW"/>
                  <a:t>專案</a:t>
                </a:r>
                <a:endParaRPr/>
              </a:p>
            </p:txBody>
          </p:sp>
        </p:grpSp>
        <p:pic>
          <p:nvPicPr>
            <p:cNvPr id="151" name="Google Shape;151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2100" y="933957"/>
              <a:ext cx="1137401" cy="512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7"/>
            <p:cNvSpPr/>
            <p:nvPr/>
          </p:nvSpPr>
          <p:spPr>
            <a:xfrm rot="5400000">
              <a:off x="2746188" y="1008488"/>
              <a:ext cx="353700" cy="778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796154" y="1558744"/>
              <a:ext cx="12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ubuntu OS</a:t>
              </a:r>
              <a:endParaRPr/>
            </a:p>
          </p:txBody>
        </p:sp>
      </p:grpSp>
      <p:sp>
        <p:nvSpPr>
          <p:cNvPr id="154" name="Google Shape;154;p17"/>
          <p:cNvSpPr/>
          <p:nvPr/>
        </p:nvSpPr>
        <p:spPr>
          <a:xfrm rot="5400000">
            <a:off x="6650950" y="3164043"/>
            <a:ext cx="353700" cy="77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7470375" y="2702988"/>
            <a:ext cx="1351325" cy="1516519"/>
            <a:chOff x="4040450" y="593825"/>
            <a:chExt cx="1351325" cy="1516519"/>
          </a:xfrm>
        </p:grpSpPr>
        <p:pic>
          <p:nvPicPr>
            <p:cNvPr id="156" name="Google Shape;156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040450" y="593825"/>
              <a:ext cx="1351325" cy="135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7"/>
            <p:cNvSpPr txBox="1"/>
            <p:nvPr/>
          </p:nvSpPr>
          <p:spPr>
            <a:xfrm>
              <a:off x="4081454" y="1710144"/>
              <a:ext cx="126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Rails 專案</a:t>
              </a:r>
              <a:endParaRPr/>
            </a:p>
          </p:txBody>
        </p:sp>
      </p:grpSp>
      <p:pic>
        <p:nvPicPr>
          <p:cNvPr id="158" name="Google Shape;15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9450" y="3105400"/>
            <a:ext cx="1590374" cy="71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3833600" y="3068038"/>
            <a:ext cx="2073000" cy="1332112"/>
            <a:chOff x="3679650" y="2105788"/>
            <a:chExt cx="2073000" cy="1332112"/>
          </a:xfrm>
        </p:grpSpPr>
        <p:pic>
          <p:nvPicPr>
            <p:cNvPr id="160" name="Google Shape;16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218575" y="2105788"/>
              <a:ext cx="995150" cy="93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7"/>
            <p:cNvSpPr txBox="1"/>
            <p:nvPr/>
          </p:nvSpPr>
          <p:spPr>
            <a:xfrm>
              <a:off x="3679650" y="3037700"/>
              <a:ext cx="207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Windows Liunx </a:t>
              </a:r>
              <a:r>
                <a:rPr lang="zh-TW"/>
                <a:t>子系統</a:t>
              </a:r>
              <a:endParaRPr/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3380876" y="2916407"/>
            <a:ext cx="3037749" cy="1739133"/>
            <a:chOff x="5619375" y="815100"/>
            <a:chExt cx="3297600" cy="1887900"/>
          </a:xfrm>
        </p:grpSpPr>
        <p:sp>
          <p:nvSpPr>
            <p:cNvPr id="163" name="Google Shape;163;p17"/>
            <p:cNvSpPr/>
            <p:nvPr/>
          </p:nvSpPr>
          <p:spPr>
            <a:xfrm>
              <a:off x="5619375" y="815100"/>
              <a:ext cx="3297600" cy="1887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17"/>
            <p:cNvGrpSpPr/>
            <p:nvPr/>
          </p:nvGrpSpPr>
          <p:grpSpPr>
            <a:xfrm>
              <a:off x="5863215" y="969868"/>
              <a:ext cx="2815421" cy="1475522"/>
              <a:chOff x="3679639" y="3617470"/>
              <a:chExt cx="2339750" cy="1226230"/>
            </a:xfrm>
          </p:grpSpPr>
          <p:pic>
            <p:nvPicPr>
              <p:cNvPr id="165" name="Google Shape;165;p17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679639" y="3617470"/>
                <a:ext cx="1155803" cy="82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1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881987" y="3775145"/>
                <a:ext cx="1137401" cy="5129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" name="Google Shape;167;p17"/>
              <p:cNvSpPr txBox="1"/>
              <p:nvPr/>
            </p:nvSpPr>
            <p:spPr>
              <a:xfrm>
                <a:off x="3901925" y="4482800"/>
                <a:ext cx="2073000" cy="36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/>
                  <a:t>虛擬機  ubuntu OS</a:t>
                </a:r>
                <a:endParaRPr/>
              </a:p>
            </p:txBody>
          </p:sp>
        </p:grpSp>
      </p:grpSp>
      <p:sp>
        <p:nvSpPr>
          <p:cNvPr id="168" name="Google Shape;168;p17"/>
          <p:cNvSpPr txBox="1"/>
          <p:nvPr/>
        </p:nvSpPr>
        <p:spPr>
          <a:xfrm>
            <a:off x="588649" y="3963850"/>
            <a:ext cx="17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Windows Server</a:t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 rot="5400000">
            <a:off x="2794863" y="3164038"/>
            <a:ext cx="353700" cy="778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2475225" y="3068038"/>
            <a:ext cx="918900" cy="970800"/>
          </a:xfrm>
          <a:prstGeom prst="mathMultiply">
            <a:avLst>
              <a:gd fmla="val 23520" name="adj1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18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178" name="Google Shape;178;p18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179" name="Google Shape;179;p18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0" name="Google Shape;180;p18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" name="Google Shape;182;p18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83" name="Google Shape;183;p18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4" name="Google Shape;184;p18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186" name="Google Shape;186;p18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187" name="Google Shape;187;p18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188" name="Google Shape;188;p18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189" name="Google Shape;189;p18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0" name="Google Shape;190;p18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191" name="Google Shape;191;p18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92" name="Google Shape;192;p18"/>
          <p:cNvSpPr txBox="1"/>
          <p:nvPr/>
        </p:nvSpPr>
        <p:spPr>
          <a:xfrm>
            <a:off x="707500" y="162725"/>
            <a:ext cx="17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簡略介紹</a:t>
            </a:r>
            <a:endParaRPr b="1" sz="1600"/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9014" y="926075"/>
            <a:ext cx="2685976" cy="26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0200" y="926075"/>
            <a:ext cx="3057299" cy="17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1571375" y="3710025"/>
            <a:ext cx="67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525252"/>
                </a:solidFill>
                <a:highlight>
                  <a:srgbClr val="FFFFFF"/>
                </a:highlight>
              </a:rPr>
              <a:t>Docker 是開放原始碼</a:t>
            </a:r>
            <a:r>
              <a:rPr lang="zh-TW" sz="1200">
                <a:solidFill>
                  <a:schemeClr val="lt1"/>
                </a:solidFill>
                <a:highlight>
                  <a:schemeClr val="accent1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容器化</a:t>
            </a:r>
            <a:r>
              <a:rPr lang="zh-TW" sz="1200">
                <a:solidFill>
                  <a:srgbClr val="525252"/>
                </a:solidFill>
                <a:highlight>
                  <a:srgbClr val="FFFFFF"/>
                </a:highlight>
              </a:rPr>
              <a:t>平台。它可讓開發人員將應用程式包裝到</a:t>
            </a:r>
            <a:r>
              <a:rPr lang="zh-TW" sz="1200">
                <a:solidFill>
                  <a:schemeClr val="lt1"/>
                </a:solidFill>
                <a:highlight>
                  <a:schemeClr val="accent1"/>
                </a:highlight>
              </a:rPr>
              <a:t>容器(Container)</a:t>
            </a:r>
            <a:r>
              <a:rPr lang="zh-TW" sz="1200">
                <a:solidFill>
                  <a:schemeClr val="accent5"/>
                </a:solidFill>
                <a:highlight>
                  <a:schemeClr val="accent1"/>
                </a:highlight>
              </a:rPr>
              <a:t> </a:t>
            </a:r>
            <a:r>
              <a:rPr lang="zh-TW" sz="1200">
                <a:solidFill>
                  <a:srgbClr val="525252"/>
                </a:solidFill>
                <a:highlight>
                  <a:srgbClr val="FFFFFF"/>
                </a:highlight>
              </a:rPr>
              <a:t>，這是一種標準化的可執行元件，將應用程式原始碼與在任何環境中執行該程式碼所需的</a:t>
            </a:r>
            <a:r>
              <a:rPr lang="zh-TW" sz="1200">
                <a:solidFill>
                  <a:schemeClr val="lt1"/>
                </a:solidFill>
                <a:highlight>
                  <a:schemeClr val="accent1"/>
                </a:highlight>
              </a:rPr>
              <a:t>作業系統 (OS)</a:t>
            </a:r>
            <a:r>
              <a:rPr lang="zh-TW" sz="1200">
                <a:solidFill>
                  <a:srgbClr val="525252"/>
                </a:solidFill>
                <a:highlight>
                  <a:srgbClr val="FFFFFF"/>
                </a:highlight>
              </a:rPr>
              <a:t>程式庫及相依關係結合在一起。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9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201" name="Google Shape;201;p19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202" name="Google Shape;202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19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4" name="Google Shape;20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19"/>
          <p:cNvSpPr txBox="1"/>
          <p:nvPr/>
        </p:nvSpPr>
        <p:spPr>
          <a:xfrm>
            <a:off x="2711175" y="2058288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優點</a:t>
            </a:r>
            <a:r>
              <a:rPr b="1" lang="zh-TW" sz="1300"/>
              <a:t> (Container 與 VM 的差別)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0"/>
          <p:cNvGrpSpPr/>
          <p:nvPr/>
        </p:nvGrpSpPr>
        <p:grpSpPr>
          <a:xfrm>
            <a:off x="166237" y="162725"/>
            <a:ext cx="8811536" cy="4873751"/>
            <a:chOff x="152400" y="162725"/>
            <a:chExt cx="8727750" cy="4873751"/>
          </a:xfrm>
        </p:grpSpPr>
        <p:pic>
          <p:nvPicPr>
            <p:cNvPr id="211" name="Google Shape;21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97775"/>
              <a:ext cx="8727750" cy="4838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" name="Google Shape;212;p20"/>
            <p:cNvGrpSpPr/>
            <p:nvPr/>
          </p:nvGrpSpPr>
          <p:grpSpPr>
            <a:xfrm>
              <a:off x="152400" y="162725"/>
              <a:ext cx="8698500" cy="416100"/>
              <a:chOff x="152400" y="162725"/>
              <a:chExt cx="8698500" cy="416100"/>
            </a:xfrm>
          </p:grpSpPr>
          <p:grpSp>
            <p:nvGrpSpPr>
              <p:cNvPr id="213" name="Google Shape;213;p20"/>
              <p:cNvGrpSpPr/>
              <p:nvPr/>
            </p:nvGrpSpPr>
            <p:grpSpPr>
              <a:xfrm>
                <a:off x="152400" y="162725"/>
                <a:ext cx="8698500" cy="416100"/>
                <a:chOff x="152400" y="162725"/>
                <a:chExt cx="8698500" cy="416100"/>
              </a:xfrm>
            </p:grpSpPr>
            <p:sp>
              <p:nvSpPr>
                <p:cNvPr id="214" name="Google Shape;214;p20"/>
                <p:cNvSpPr/>
                <p:nvPr/>
              </p:nvSpPr>
              <p:spPr>
                <a:xfrm>
                  <a:off x="152400" y="162725"/>
                  <a:ext cx="8698500" cy="4161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15" name="Google Shape;215;p20"/>
                <p:cNvGrpSpPr/>
                <p:nvPr/>
              </p:nvGrpSpPr>
              <p:grpSpPr>
                <a:xfrm>
                  <a:off x="7625140" y="220015"/>
                  <a:ext cx="1142850" cy="301500"/>
                  <a:chOff x="5870565" y="2992365"/>
                  <a:chExt cx="1142850" cy="301500"/>
                </a:xfrm>
              </p:grpSpPr>
              <p:sp>
                <p:nvSpPr>
                  <p:cNvPr id="216" name="Google Shape;216;p20"/>
                  <p:cNvSpPr/>
                  <p:nvPr/>
                </p:nvSpPr>
                <p:spPr>
                  <a:xfrm>
                    <a:off x="671191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5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20"/>
                  <p:cNvSpPr/>
                  <p:nvPr/>
                </p:nvSpPr>
                <p:spPr>
                  <a:xfrm>
                    <a:off x="6291240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218" name="Google Shape;218;p20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361000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9" name="Google Shape;219;p20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781675" y="3062125"/>
                    <a:ext cx="162001" cy="1620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20" name="Google Shape;220;p20"/>
                  <p:cNvSpPr/>
                  <p:nvPr/>
                </p:nvSpPr>
                <p:spPr>
                  <a:xfrm>
                    <a:off x="5870565" y="2992365"/>
                    <a:ext cx="301500" cy="301500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pic>
                <p:nvPicPr>
                  <p:cNvPr id="221" name="Google Shape;221;p20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940325" y="3062125"/>
                    <a:ext cx="162001" cy="162001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pic>
            </p:grpSp>
          </p:grpSp>
          <p:grpSp>
            <p:nvGrpSpPr>
              <p:cNvPr id="222" name="Google Shape;222;p20"/>
              <p:cNvGrpSpPr/>
              <p:nvPr/>
            </p:nvGrpSpPr>
            <p:grpSpPr>
              <a:xfrm>
                <a:off x="399941" y="197766"/>
                <a:ext cx="2564137" cy="345999"/>
                <a:chOff x="2316425" y="1644726"/>
                <a:chExt cx="4511149" cy="608725"/>
              </a:xfrm>
            </p:grpSpPr>
            <p:grpSp>
              <p:nvGrpSpPr>
                <p:cNvPr id="223" name="Google Shape;223;p20"/>
                <p:cNvGrpSpPr/>
                <p:nvPr/>
              </p:nvGrpSpPr>
              <p:grpSpPr>
                <a:xfrm>
                  <a:off x="2316425" y="1644726"/>
                  <a:ext cx="4511149" cy="608725"/>
                  <a:chOff x="2316425" y="1644726"/>
                  <a:chExt cx="4511149" cy="608725"/>
                </a:xfrm>
              </p:grpSpPr>
              <p:pic>
                <p:nvPicPr>
                  <p:cNvPr id="224" name="Google Shape;224;p20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316425" y="1644726"/>
                    <a:ext cx="4511149" cy="608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25" name="Google Shape;225;p20"/>
                  <p:cNvSpPr/>
                  <p:nvPr/>
                </p:nvSpPr>
                <p:spPr>
                  <a:xfrm>
                    <a:off x="6254275" y="1683738"/>
                    <a:ext cx="530700" cy="530700"/>
                  </a:xfrm>
                  <a:prstGeom prst="flowChartConnector">
                    <a:avLst/>
                  </a:prstGeom>
                  <a:solidFill>
                    <a:schemeClr val="accent2"/>
                  </a:solidFill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226" name="Google Shape;226;p2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6340910" y="1773815"/>
                  <a:ext cx="357425" cy="35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27" name="Google Shape;227;p20"/>
          <p:cNvSpPr txBox="1"/>
          <p:nvPr/>
        </p:nvSpPr>
        <p:spPr>
          <a:xfrm>
            <a:off x="707500" y="162725"/>
            <a:ext cx="258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Docker 優點</a:t>
            </a:r>
            <a:endParaRPr b="1" sz="1600"/>
          </a:p>
        </p:txBody>
      </p:sp>
      <p:grpSp>
        <p:nvGrpSpPr>
          <p:cNvPr id="228" name="Google Shape;228;p20"/>
          <p:cNvGrpSpPr/>
          <p:nvPr/>
        </p:nvGrpSpPr>
        <p:grpSpPr>
          <a:xfrm>
            <a:off x="757500" y="1339288"/>
            <a:ext cx="3508699" cy="2890850"/>
            <a:chOff x="989175" y="1126325"/>
            <a:chExt cx="3508699" cy="2890850"/>
          </a:xfrm>
        </p:grpSpPr>
        <p:grpSp>
          <p:nvGrpSpPr>
            <p:cNvPr id="229" name="Google Shape;229;p20"/>
            <p:cNvGrpSpPr/>
            <p:nvPr/>
          </p:nvGrpSpPr>
          <p:grpSpPr>
            <a:xfrm>
              <a:off x="989175" y="1178200"/>
              <a:ext cx="3508699" cy="2838975"/>
              <a:chOff x="3049175" y="177850"/>
              <a:chExt cx="3508699" cy="2838975"/>
            </a:xfrm>
          </p:grpSpPr>
          <p:pic>
            <p:nvPicPr>
              <p:cNvPr id="230" name="Google Shape;230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126025" y="555700"/>
                <a:ext cx="3431850" cy="2461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" name="Google Shape;231;p20"/>
              <p:cNvSpPr/>
              <p:nvPr/>
            </p:nvSpPr>
            <p:spPr>
              <a:xfrm>
                <a:off x="3049175" y="177850"/>
                <a:ext cx="2482500" cy="153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2" name="Google Shape;232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9675" y="1126325"/>
              <a:ext cx="1812613" cy="179467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33" name="Google Shape;233;p20"/>
          <p:cNvGraphicFramePr/>
          <p:nvPr/>
        </p:nvGraphicFramePr>
        <p:xfrm>
          <a:off x="4537025" y="101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{8D58FEEC-7C22-4E82-843A-47E6436E833C}</a:tableStyleId>
              </a:tblPr>
              <a:tblGrid>
                <a:gridCol w="1112575"/>
                <a:gridCol w="1363425"/>
                <a:gridCol w="1427725"/>
              </a:tblGrid>
              <a:tr h="85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>
                          <a:solidFill>
                            <a:schemeClr val="dk1"/>
                          </a:solidFill>
                        </a:rPr>
                        <a:t>Docker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(container)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600"/>
                        <a:t>VMware</a:t>
                      </a:r>
                      <a:br>
                        <a:rPr b="1" lang="zh-TW"/>
                      </a:br>
                      <a:r>
                        <a:rPr lang="zh-TW" sz="1200"/>
                        <a:t>(Virtual Machines)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85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容量較小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不需額外</a:t>
                      </a:r>
                      <a:br>
                        <a:rPr b="1" lang="zh-TW"/>
                      </a:br>
                      <a:r>
                        <a:rPr b="1" lang="zh-TW"/>
                        <a:t>安裝系統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85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執行</a:t>
                      </a:r>
                      <a:r>
                        <a:rPr b="1" lang="zh-TW"/>
                        <a:t>速度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34" name="Google Shape;23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7875" y="1998625"/>
            <a:ext cx="521375" cy="5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7875" y="2878038"/>
            <a:ext cx="521375" cy="5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7875" y="3708750"/>
            <a:ext cx="521375" cy="5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1"/>
          <p:cNvGrpSpPr/>
          <p:nvPr/>
        </p:nvGrpSpPr>
        <p:grpSpPr>
          <a:xfrm>
            <a:off x="2316425" y="1951251"/>
            <a:ext cx="4511149" cy="608725"/>
            <a:chOff x="2316425" y="1644726"/>
            <a:chExt cx="4511149" cy="608725"/>
          </a:xfrm>
        </p:grpSpPr>
        <p:grpSp>
          <p:nvGrpSpPr>
            <p:cNvPr id="242" name="Google Shape;242;p21"/>
            <p:cNvGrpSpPr/>
            <p:nvPr/>
          </p:nvGrpSpPr>
          <p:grpSpPr>
            <a:xfrm>
              <a:off x="2316425" y="1644726"/>
              <a:ext cx="4511149" cy="608725"/>
              <a:chOff x="2316425" y="1644726"/>
              <a:chExt cx="4511149" cy="608725"/>
            </a:xfrm>
          </p:grpSpPr>
          <p:pic>
            <p:nvPicPr>
              <p:cNvPr id="243" name="Google Shape;243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16425" y="1644726"/>
                <a:ext cx="4511149" cy="6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4" name="Google Shape;244;p21"/>
              <p:cNvSpPr/>
              <p:nvPr/>
            </p:nvSpPr>
            <p:spPr>
              <a:xfrm>
                <a:off x="6254275" y="1683738"/>
                <a:ext cx="530700" cy="530700"/>
              </a:xfrm>
              <a:prstGeom prst="flowChartConnector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5" name="Google Shape;24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0910" y="1773815"/>
              <a:ext cx="357425" cy="35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1"/>
          <p:cNvSpPr txBox="1"/>
          <p:nvPr/>
        </p:nvSpPr>
        <p:spPr>
          <a:xfrm>
            <a:off x="2718600" y="2024763"/>
            <a:ext cx="37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Docker 從入門至入櫃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DDBA6"/>
      </a:accent1>
      <a:accent2>
        <a:srgbClr val="3D5374"/>
      </a:accent2>
      <a:accent3>
        <a:srgbClr val="4EC724"/>
      </a:accent3>
      <a:accent4>
        <a:srgbClr val="E8BE2E"/>
      </a:accent4>
      <a:accent5>
        <a:srgbClr val="FC5C4E"/>
      </a:accent5>
      <a:accent6>
        <a:srgbClr val="1E1E1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